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autoCompressPictures="0" saveSubsetFonts="1">
  <p:sldMasterIdLst>
    <p:sldMasterId r:id="rId1" id="2147483852"/>
  </p:sldMasterIdLst>
  <p:notesMasterIdLst>
    <p:notesMasterId r:id="rId39"/>
  </p:notesMasterIdLst>
  <p:handoutMasterIdLst>
    <p:handoutMasterId r:id="rId40"/>
  </p:handoutMasterIdLst>
  <p:sldIdLst>
    <p:sldId r:id="rId2" id="585"/>
    <p:sldId r:id="rId3" id="342"/>
    <p:sldId r:id="rId4" id="448"/>
    <p:sldId r:id="rId5" id="449"/>
    <p:sldId r:id="rId6" id="299"/>
    <p:sldId r:id="rId7" id="398"/>
    <p:sldId r:id="rId8" id="399"/>
    <p:sldId r:id="rId9" id="450"/>
    <p:sldId r:id="rId10" id="452"/>
    <p:sldId r:id="rId11" id="453"/>
    <p:sldId r:id="rId12" id="454"/>
    <p:sldId r:id="rId13" id="458"/>
    <p:sldId r:id="rId14" id="455"/>
    <p:sldId r:id="rId15" id="456"/>
    <p:sldId r:id="rId16" id="606"/>
    <p:sldId r:id="rId17" id="457"/>
    <p:sldId r:id="rId18" id="608"/>
    <p:sldId r:id="rId19" id="607"/>
    <p:sldId r:id="rId20" id="459"/>
    <p:sldId r:id="rId21" id="584"/>
    <p:sldId r:id="rId22" id="462"/>
    <p:sldId r:id="rId23" id="460"/>
    <p:sldId r:id="rId24" id="463"/>
    <p:sldId r:id="rId25" id="600"/>
    <p:sldId r:id="rId26" id="464"/>
    <p:sldId r:id="rId27" id="589"/>
    <p:sldId r:id="rId28" id="461"/>
    <p:sldId r:id="rId29" id="590"/>
    <p:sldId r:id="rId30" id="591"/>
    <p:sldId r:id="rId31" id="592"/>
    <p:sldId r:id="rId32" id="593"/>
    <p:sldId r:id="rId33" id="570"/>
    <p:sldId r:id="rId34" id="571"/>
    <p:sldId r:id="rId35" id="572"/>
    <p:sldId r:id="rId36" id="573"/>
    <p:sldId r:id="rId37" id="594"/>
    <p:sldId r:id="rId38" id="595"/>
  </p:sldIdLst>
  <p:sldSz cx="9144000" cy="5143500" type="screen16x9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B307EBB8-6352-476B-B738-1F979A68D3AD}">
          <p14:sldIdLst>
            <p14:sldId id="585"/>
            <p14:sldId id="342"/>
            <p14:sldId id="448"/>
            <p14:sldId id="449"/>
            <p14:sldId id="299"/>
            <p14:sldId id="398"/>
            <p14:sldId id="399"/>
          </p14:sldIdLst>
        </p14:section>
        <p14:section name="burp" id="{7883C80D-37B1-4D1A-A3D3-38209DF37089}">
          <p14:sldIdLst>
            <p14:sldId id="450"/>
            <p14:sldId id="452"/>
            <p14:sldId id="453"/>
            <p14:sldId id="454"/>
            <p14:sldId id="458"/>
            <p14:sldId id="455"/>
            <p14:sldId id="456"/>
            <p14:sldId id="606"/>
            <p14:sldId id="457"/>
            <p14:sldId id="608"/>
            <p14:sldId id="607"/>
            <p14:sldId id="459"/>
            <p14:sldId id="584"/>
            <p14:sldId id="462"/>
          </p14:sldIdLst>
        </p14:section>
        <p14:section name="burp test" id="{95B5EA6A-7946-494A-861E-29DD474D057C}">
          <p14:sldIdLst>
            <p14:sldId id="460"/>
            <p14:sldId id="463"/>
            <p14:sldId id="600"/>
            <p14:sldId id="464"/>
            <p14:sldId id="589"/>
            <p14:sldId id="461"/>
            <p14:sldId id="590"/>
            <p14:sldId id="591"/>
            <p14:sldId id="592"/>
            <p14:sldId id="593"/>
            <p14:sldId id="570"/>
            <p14:sldId id="571"/>
            <p14:sldId id="572"/>
            <p14:sldId id="573"/>
            <p14:sldId id="594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orient="horz" pos="1620" id="1">
          <p15:clr>
            <a:srgbClr val="A4A3A4"/>
          </p15:clr>
        </p15:guide>
        <p15:guide pos="2880"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orient="horz" pos="2880" id="1">
          <p15:clr>
            <a:srgbClr val="A4A3A4"/>
          </p15:clr>
        </p15:guide>
        <p15:guide pos="2160" id="2">
          <p15:clr>
            <a:srgbClr val="A4A3A4"/>
          </p15:clr>
        </p15:guide>
      </p15:notesGuideLst>
    </p:ext>
    <p:ext uri="http://customooxmlschemas.google.com/">
      <go:slidesCustomData xmlns:go="http://customooxmlschemas.google.com/" roundtripDataSignature="AMtx7mhF9vJd/pENvDjz0pmzByGLIOGjBA==" r:id="rId47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clrIdx="0" initials="" lastIdx="1" name="Klabe, Peter" id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F"/>
    <a:srgbClr val="F3FF05"/>
    <a:srgbClr val="FFFF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14E3F3-75B5-4B06-A808-27CAE27F2546}" v="1" dt="2021-03-22T02:38:37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2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<Relationships xmlns="http://schemas.openxmlformats.org/package/2006/relationships"><Relationship Type="http://schemas.openxmlformats.org/officeDocument/2006/relationships/slide" Target="slides/slide12.xml" Id="rId13"></Relationship><Relationship Type="http://schemas.openxmlformats.org/officeDocument/2006/relationships/slide" Target="slides/slide17.xml" Id="rId18"></Relationship><Relationship Type="http://schemas.openxmlformats.org/officeDocument/2006/relationships/slide" Target="slides/slide25.xml" Id="rId26"></Relationship><Relationship Type="http://schemas.openxmlformats.org/officeDocument/2006/relationships/notesMaster" Target="notesMasters/notesMaster1.xml" Id="rId39"></Relationship><Relationship Type="http://schemas.openxmlformats.org/officeDocument/2006/relationships/slide" Target="slides/slide20.xml" Id="rId21"></Relationship><Relationship Type="http://schemas.openxmlformats.org/officeDocument/2006/relationships/slide" Target="slides/slide33.xml" Id="rId34"></Relationship><Relationship Type="http://schemas.openxmlformats.org/officeDocument/2006/relationships/presProps" Target="presProps.xml" Id="rId42"></Relationship><Relationship Type="http://schemas.openxmlformats.org/officeDocument/2006/relationships/slide" Target="slides/slide6.xml" Id="rId7"></Relationship><Relationship Type="http://schemas.openxmlformats.org/officeDocument/2006/relationships/slide" Target="slides/slide1.xml" Id="rId2"></Relationship><Relationship Type="http://schemas.openxmlformats.org/officeDocument/2006/relationships/slide" Target="slides/slide15.xml" Id="rId16"></Relationship><Relationship Type="http://schemas.openxmlformats.org/officeDocument/2006/relationships/slide" Target="slides/slide28.xml" Id="rId29"></Relationship><Relationship Type="http://schemas.openxmlformats.org/officeDocument/2006/relationships/slideMaster" Target="slideMasters/slideMaster1.xml" Id="rId1"></Relationship><Relationship Type="http://schemas.openxmlformats.org/officeDocument/2006/relationships/slide" Target="slides/slide5.xml" Id="rId6"></Relationship><Relationship Type="http://schemas.openxmlformats.org/officeDocument/2006/relationships/slide" Target="slides/slide10.xml" Id="rId11"></Relationship><Relationship Type="http://schemas.openxmlformats.org/officeDocument/2006/relationships/slide" Target="slides/slide23.xml" Id="rId24"></Relationship><Relationship Type="http://schemas.openxmlformats.org/officeDocument/2006/relationships/slide" Target="slides/slide31.xml" Id="rId32"></Relationship><Relationship Type="http://schemas.openxmlformats.org/officeDocument/2006/relationships/slide" Target="slides/slide36.xml" Id="rId37"></Relationship><Relationship Type="http://schemas.openxmlformats.org/officeDocument/2006/relationships/handoutMaster" Target="handoutMasters/handoutMaster1.xml" Id="rId40"></Relationship><Relationship Type="http://schemas.openxmlformats.org/officeDocument/2006/relationships/tableStyles" Target="tableStyles.xml" Id="rId45"></Relationship><Relationship Type="http://schemas.openxmlformats.org/officeDocument/2006/relationships/slide" Target="slides/slide4.xml" Id="rId5"></Relationship><Relationship Type="http://schemas.openxmlformats.org/officeDocument/2006/relationships/slide" Target="slides/slide14.xml" Id="rId15"></Relationship><Relationship Type="http://schemas.openxmlformats.org/officeDocument/2006/relationships/slide" Target="slides/slide22.xml" Id="rId23"></Relationship><Relationship Type="http://schemas.openxmlformats.org/officeDocument/2006/relationships/slide" Target="slides/slide27.xml" Id="rId28"></Relationship><Relationship Type="http://schemas.openxmlformats.org/officeDocument/2006/relationships/slide" Target="slides/slide35.xml" Id="rId36"></Relationship><Relationship Type="http://schemas.openxmlformats.org/officeDocument/2006/relationships/slide" Target="slides/slide9.xml" Id="rId10"></Relationship><Relationship Type="http://schemas.openxmlformats.org/officeDocument/2006/relationships/slide" Target="slides/slide18.xml" Id="rId19"></Relationship><Relationship Type="http://schemas.openxmlformats.org/officeDocument/2006/relationships/slide" Target="slides/slide30.xml" Id="rId31"></Relationship><Relationship Type="http://schemas.openxmlformats.org/officeDocument/2006/relationships/theme" Target="theme/theme1.xml" Id="rId44"></Relationship><Relationship Type="http://schemas.openxmlformats.org/officeDocument/2006/relationships/slide" Target="slides/slide3.xml" Id="rId4"></Relationship><Relationship Type="http://schemas.openxmlformats.org/officeDocument/2006/relationships/slide" Target="slides/slide8.xml" Id="rId9"></Relationship><Relationship Type="http://schemas.openxmlformats.org/officeDocument/2006/relationships/slide" Target="slides/slide13.xml" Id="rId14"></Relationship><Relationship Type="http://schemas.openxmlformats.org/officeDocument/2006/relationships/slide" Target="slides/slide21.xml" Id="rId22"></Relationship><Relationship Type="http://schemas.openxmlformats.org/officeDocument/2006/relationships/slide" Target="slides/slide26.xml" Id="rId27"></Relationship><Relationship Type="http://schemas.openxmlformats.org/officeDocument/2006/relationships/slide" Target="slides/slide29.xml" Id="rId30"></Relationship><Relationship Type="http://schemas.openxmlformats.org/officeDocument/2006/relationships/slide" Target="slides/slide34.xml" Id="rId35"></Relationship><Relationship Type="http://schemas.openxmlformats.org/officeDocument/2006/relationships/viewProps" Target="viewProps.xml" Id="rId43"></Relationship><Relationship Type="http://schemas.openxmlformats.org/officeDocument/2006/relationships/slide" Target="slides/slide7.xml" Id="rId8"></Relationship><Relationship Type="http://schemas.openxmlformats.org/officeDocument/2006/relationships/slide" Target="slides/slide2.xml" Id="rId3"></Relationship><Relationship Type="http://schemas.openxmlformats.org/officeDocument/2006/relationships/slide" Target="slides/slide11.xml" Id="rId12"></Relationship><Relationship Type="http://schemas.openxmlformats.org/officeDocument/2006/relationships/slide" Target="slides/slide16.xml" Id="rId17"></Relationship><Relationship Type="http://schemas.openxmlformats.org/officeDocument/2006/relationships/slide" Target="slides/slide24.xml" Id="rId25"></Relationship><Relationship Type="http://schemas.openxmlformats.org/officeDocument/2006/relationships/slide" Target="slides/slide32.xml" Id="rId33"></Relationship><Relationship Type="http://schemas.openxmlformats.org/officeDocument/2006/relationships/slide" Target="slides/slide37.xml" Id="rId38"></Relationship><Relationship Type="http://schemas.microsoft.com/office/2015/10/relationships/revisionInfo" Target="revisionInfo.xml" Id="rId46"></Relationship><Relationship Type="http://schemas.openxmlformats.org/officeDocument/2006/relationships/slide" Target="slides/slide19.xml" Id="rId20"></Relationship><Relationship Type="http://schemas.openxmlformats.org/officeDocument/2006/relationships/commentAuthors" Target="commentAuthors.xml" Id="rId41"></Relationship><Relationship Target="metadata" Type="http://customschemas.google.com/relationships/presentationmetadata" Id="rId47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>
  <p:cm dt="2019-03-24T20:01:27.507" authorId="0" idx="1">
    <p:pos x="10" y="1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_R-TZ8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CED4BC-E14F-4E76-84D2-36F8E4044F81}" type="datetimeFigureOut">
              <a:rPr lang="en-US" altLang="en-US"/>
              <a:pPr>
                <a:defRPr/>
              </a:pPr>
              <a:t>3/21/2021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C938DA-85C2-4C89-A7BC-698C09AFC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7328F3B-557D-4969-84A3-94972E2DF744}" type="datetimeFigureOut">
              <a:rPr lang="en-US" altLang="en-US"/>
              <a:pPr>
                <a:defRPr/>
              </a:pPr>
              <a:t>3/21/2021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C1CBC5-806E-4CCD-AAD1-C019813B1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2556D9-106B-4E50-A855-3039C088382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8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1CBC5-806E-4CCD-AAD1-C019813B1B7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06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2556D9-106B-4E50-A855-3039C088382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5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6305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/>
          <p:nvPr/>
        </p:nvSpPr>
        <p:spPr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227012" y="3919554"/>
            <a:ext cx="2496453" cy="18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8275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90053" y="75674"/>
            <a:ext cx="6527400" cy="586477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1ECE0-A6F8-46C7-8A4A-67CD6EF829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81" y="921704"/>
            <a:ext cx="8572840" cy="395509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000" b="1"/>
            </a:lvl1pPr>
            <a:lvl2pPr marL="688975" indent="-231775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2pPr>
            <a:lvl3pPr marL="1030288" indent="-225425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1371600" indent="-225425">
              <a:spcBef>
                <a:spcPts val="0"/>
              </a:spcBef>
              <a:buFont typeface="Courier New" panose="02070309020205020404" pitchFamily="49" charset="0"/>
              <a:buChar char="o"/>
              <a:defRPr/>
            </a:lvl4pPr>
            <a:lvl5pPr marL="914400" indent="-225425" defTabSz="457200">
              <a:spcBef>
                <a:spcPts val="0"/>
              </a:spcBef>
              <a:buFont typeface="Wingdings" panose="05000000000000000000" pitchFamily="2" charset="2"/>
              <a:buChar char="Ø"/>
              <a:tabLst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2075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Content">
  <p:cSld name="Section Title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28"/>
          <p:cNvSpPr txBox="1"/>
          <p:nvPr/>
        </p:nvSpPr>
        <p:spPr>
          <a:xfrm>
            <a:off x="5516189" y="4905375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</a:t>
            </a:r>
            <a:r>
              <a:rPr lang="en-US" altLang="zh-C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NYU Tandon School of Engineering</a:t>
            </a:r>
            <a:endParaRPr/>
          </a:p>
        </p:txBody>
      </p:sp>
      <p:sp>
        <p:nvSpPr>
          <p:cNvPr id="29" name="Google Shape;29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389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 descr="nyu_whit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5"/>
          <p:cNvSpPr txBox="1"/>
          <p:nvPr/>
        </p:nvSpPr>
        <p:spPr>
          <a:xfrm>
            <a:off x="3271146" y="4908239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</a:t>
            </a:r>
            <a:r>
              <a:rPr lang="en-US" altLang="zh-C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NYU Tandon School of Engineering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22040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urp/documentation/desktop/getting-started/proxy-setup/certificate/firefox" TargetMode="External"/><Relationship Id="rId2" Type="http://schemas.openxmlformats.org/officeDocument/2006/relationships/hyperlink" Target="http://burp/ce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ugcrowd.com/inde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metasploitable/" TargetMode="External"/><Relationship Id="rId2" Type="http://schemas.openxmlformats.org/officeDocument/2006/relationships/hyperlink" Target="http://downloads.metasploit.com/data/metasploitable/metasploitable-linux-2.0.0.zi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1666105"/>
            <a:ext cx="3637261" cy="181128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>
                <a:latin typeface="Arial" charset="0"/>
                <a:ea typeface="ＭＳ Ｐゴシック" pitchFamily="34" charset="-128"/>
              </a:rPr>
              <a:t>NYU Cyber Fellows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>
                <a:latin typeface="Arial" charset="0"/>
                <a:ea typeface="ＭＳ Ｐゴシック" pitchFamily="34" charset="-128"/>
              </a:rPr>
              <a:t>CS GY 6573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1900"/>
              <a:t>Penetration Testing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alt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>
                <a:latin typeface="Arial" charset="0"/>
                <a:ea typeface="ＭＳ Ｐゴシック" pitchFamily="34" charset="-128"/>
              </a:rPr>
              <a:t>Web Application Testing</a:t>
            </a:r>
          </a:p>
        </p:txBody>
      </p:sp>
      <p:sp>
        <p:nvSpPr>
          <p:cNvPr id="5125" name="Text Placeholder 3"/>
          <p:cNvSpPr>
            <a:spLocks noGrp="1"/>
          </p:cNvSpPr>
          <p:nvPr>
            <p:ph type="body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©202</a:t>
            </a:r>
            <a:r>
              <a:rPr lang="en-US" altLang="zh-CN">
                <a:ea typeface="ＭＳ Ｐゴシック" pitchFamily="34" charset="-128"/>
              </a:rPr>
              <a:t>1</a:t>
            </a:r>
            <a:r>
              <a:rPr lang="en-US" altLang="en-US">
                <a:ea typeface="ＭＳ Ｐゴシック" pitchFamily="34" charset="-128"/>
              </a:rPr>
              <a:t> NYU Tandon School of Engineering</a:t>
            </a:r>
          </a:p>
        </p:txBody>
      </p:sp>
      <p:pic>
        <p:nvPicPr>
          <p:cNvPr id="51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90494-D4F6-4DC5-A789-23616952E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Start Burp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DBA87-35B9-4480-9032-9C250FCD6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>
                <a:ea typeface="ＭＳ Ｐゴシック"/>
              </a:rPr>
              <a:t>Start Burp in Kali, review any agreements, dismiss update notifications, and start a temp project with defaults</a:t>
            </a:r>
          </a:p>
          <a:p>
            <a:pPr lvl="1"/>
            <a:r>
              <a:rPr lang="en-US" dirty="0">
                <a:ea typeface="ＭＳ Ｐゴシック"/>
              </a:rPr>
              <a:t>Update</a:t>
            </a:r>
          </a:p>
          <a:p>
            <a:pPr lvl="4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apt-get update</a:t>
            </a:r>
          </a:p>
          <a:p>
            <a:pPr lvl="4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apt-get install </a:t>
            </a:r>
            <a:r>
              <a:rPr lang="en-US" b="1" dirty="0" err="1"/>
              <a:t>burpsuite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Then run</a:t>
            </a:r>
          </a:p>
          <a:p>
            <a:pPr lvl="4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dirty="0"/>
              <a:t> </a:t>
            </a:r>
            <a:r>
              <a:rPr lang="en-US" b="1" dirty="0" err="1"/>
              <a:t>burpsuite</a:t>
            </a:r>
            <a:r>
              <a:rPr lang="en-US" b="1" dirty="0"/>
              <a:t> &amp;</a:t>
            </a:r>
          </a:p>
          <a:p>
            <a:pPr lvl="4"/>
            <a:endParaRPr lang="en-US" dirty="0">
              <a:ea typeface="ＭＳ Ｐゴシック"/>
            </a:endParaRPr>
          </a:p>
          <a:p>
            <a:pPr lvl="4"/>
            <a:endParaRPr lang="en-US" dirty="0">
              <a:ea typeface="ＭＳ Ｐゴシック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B575E3-D9C9-1D4D-93C4-3941E846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28" y="1746823"/>
            <a:ext cx="4487221" cy="2785354"/>
          </a:xfrm>
          <a:prstGeom prst="rect">
            <a:avLst/>
          </a:prstGeom>
          <a:ln w="31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E4405-C993-48D4-9406-DB96D4A96C00}"/>
              </a:ext>
            </a:extLst>
          </p:cNvPr>
          <p:cNvSpPr txBox="1"/>
          <p:nvPr/>
        </p:nvSpPr>
        <p:spPr>
          <a:xfrm>
            <a:off x="326294" y="4008957"/>
            <a:ext cx="404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ＭＳ Ｐゴシック"/>
              </a:rPr>
              <a:t>Note: Burp recommends 8 GB of RAM. If you can spare it, try to assign at least 4GB to Kali</a:t>
            </a:r>
          </a:p>
        </p:txBody>
      </p:sp>
    </p:spTree>
    <p:extLst>
      <p:ext uri="{BB962C8B-B14F-4D97-AF65-F5344CB8AC3E}">
        <p14:creationId xmlns:p14="http://schemas.microsoft.com/office/powerpoint/2010/main" val="344796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45F75-4F17-4E09-A76A-7A096D26B2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Burp Proxy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7BD16D-F816-4D3B-98F5-55A7A0085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779" y="727151"/>
            <a:ext cx="8572840" cy="3955095"/>
          </a:xfrm>
        </p:spPr>
        <p:txBody>
          <a:bodyPr/>
          <a:lstStyle/>
          <a:p>
            <a:r>
              <a:rPr lang="en-US"/>
              <a:t>Once it starts up, navigate to proxy settings</a:t>
            </a:r>
          </a:p>
          <a:p>
            <a:pPr lvl="1"/>
            <a:r>
              <a:rPr lang="en-US"/>
              <a:t>Disable Intercept</a:t>
            </a:r>
          </a:p>
          <a:p>
            <a:pPr lvl="1"/>
            <a:r>
              <a:rPr lang="en-US"/>
              <a:t>Scroll down and look at some of the options</a:t>
            </a:r>
          </a:p>
          <a:p>
            <a:pPr lvl="2"/>
            <a:r>
              <a:rPr lang="en-US"/>
              <a:t>Even free version allows us to automatically do Match &amp; Replace on web traffic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639CF6-7551-0B4A-B6CA-76C26D1F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72"/>
          <a:stretch/>
        </p:blipFill>
        <p:spPr>
          <a:xfrm>
            <a:off x="283779" y="1838160"/>
            <a:ext cx="4741701" cy="173241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8F09E2-2CF9-42D9-AD74-419BDB995204}"/>
              </a:ext>
            </a:extLst>
          </p:cNvPr>
          <p:cNvCxnSpPr>
            <a:cxnSpLocks/>
          </p:cNvCxnSpPr>
          <p:nvPr/>
        </p:nvCxnSpPr>
        <p:spPr>
          <a:xfrm flipH="1" flipV="1">
            <a:off x="2147709" y="2361053"/>
            <a:ext cx="428279" cy="421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67713-31D9-47D3-912E-6E3AF1BEE272}"/>
              </a:ext>
            </a:extLst>
          </p:cNvPr>
          <p:cNvCxnSpPr>
            <a:cxnSpLocks/>
          </p:cNvCxnSpPr>
          <p:nvPr/>
        </p:nvCxnSpPr>
        <p:spPr>
          <a:xfrm flipV="1">
            <a:off x="924161" y="2233136"/>
            <a:ext cx="329244" cy="4715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08359D-CE47-334C-999C-93F7955F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43" y="3350539"/>
            <a:ext cx="5464296" cy="133104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478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CEEFB-5DF2-4BB4-8152-892A46A66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anchor="t"/>
          <a:lstStyle/>
          <a:p>
            <a:r>
              <a:rPr lang="en-US">
                <a:ea typeface="ＭＳ Ｐゴシック"/>
              </a:rPr>
              <a:t>Disable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3511-1F5B-714C-9A35-4639FEC02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"/>
          <a:stretch/>
        </p:blipFill>
        <p:spPr>
          <a:xfrm>
            <a:off x="1707244" y="1153886"/>
            <a:ext cx="5390734" cy="3106587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A80F52-502D-4AA8-BC6E-04FF52BEDE06}"/>
              </a:ext>
            </a:extLst>
          </p:cNvPr>
          <p:cNvSpPr/>
          <p:nvPr/>
        </p:nvSpPr>
        <p:spPr>
          <a:xfrm>
            <a:off x="3635828" y="2253873"/>
            <a:ext cx="936171" cy="212075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6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9115-7F27-4CA1-ACA7-D4456A6388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Configure your Browser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F6D868-FE85-41E7-A1CF-6CB2B8EB6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your proxy running (it started by default), configure your browser in Kali to use burp!</a:t>
            </a:r>
          </a:p>
          <a:p>
            <a:endParaRPr lang="en-US"/>
          </a:p>
          <a:p>
            <a:r>
              <a:rPr lang="en-US"/>
              <a:t>Start your browser</a:t>
            </a:r>
          </a:p>
          <a:p>
            <a:pPr lvl="1"/>
            <a:r>
              <a:rPr lang="en-US"/>
              <a:t>We will use </a:t>
            </a:r>
            <a:r>
              <a:rPr lang="en-US" err="1"/>
              <a:t>firefox</a:t>
            </a:r>
            <a:r>
              <a:rPr lang="en-US"/>
              <a:t> in the lab</a:t>
            </a:r>
          </a:p>
          <a:p>
            <a:pPr lvl="4"/>
            <a:r>
              <a:rPr lang="en-US"/>
              <a:t>$ </a:t>
            </a:r>
            <a:r>
              <a:rPr lang="en-US" b="1" err="1"/>
              <a:t>firefox</a:t>
            </a:r>
            <a:r>
              <a:rPr lang="en-US" b="1"/>
              <a:t> &amp;</a:t>
            </a:r>
          </a:p>
          <a:p>
            <a:endParaRPr lang="en-US"/>
          </a:p>
          <a:p>
            <a:r>
              <a:rPr lang="en-US"/>
              <a:t>Go to your preferences</a:t>
            </a:r>
          </a:p>
        </p:txBody>
      </p:sp>
      <p:pic>
        <p:nvPicPr>
          <p:cNvPr id="13" name="Picture 1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0CB56BC-320B-2C4F-BFD9-264DCC74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75" y="1277257"/>
            <a:ext cx="1858928" cy="3728357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EE4036-D7B1-AB4B-A2C6-5B8BC87EE5E8}"/>
              </a:ext>
            </a:extLst>
          </p:cNvPr>
          <p:cNvSpPr/>
          <p:nvPr/>
        </p:nvSpPr>
        <p:spPr>
          <a:xfrm>
            <a:off x="6875324" y="3265714"/>
            <a:ext cx="701133" cy="145143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44F81-B4E7-4BD5-B784-724836E6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Proxy Configuration in Browser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64EEA4-6F89-1140-8742-6E92DCEA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51" y="778078"/>
            <a:ext cx="5946595" cy="418618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D8E9D5-EE7E-4CAE-A856-13C02F5A3E73}"/>
              </a:ext>
            </a:extLst>
          </p:cNvPr>
          <p:cNvSpPr/>
          <p:nvPr/>
        </p:nvSpPr>
        <p:spPr>
          <a:xfrm>
            <a:off x="3145661" y="1087944"/>
            <a:ext cx="700948" cy="108792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4427A-1CEB-4E4E-9EEE-3D44A4BF6C0C}"/>
              </a:ext>
            </a:extLst>
          </p:cNvPr>
          <p:cNvSpPr/>
          <p:nvPr/>
        </p:nvSpPr>
        <p:spPr>
          <a:xfrm>
            <a:off x="2949718" y="4274916"/>
            <a:ext cx="831254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1F0872-C206-4E1D-AD40-E95706846391}"/>
              </a:ext>
            </a:extLst>
          </p:cNvPr>
          <p:cNvSpPr/>
          <p:nvPr/>
        </p:nvSpPr>
        <p:spPr>
          <a:xfrm>
            <a:off x="5344575" y="4460279"/>
            <a:ext cx="671596" cy="161757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2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44F81-B4E7-4BD5-B784-724836E6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Proxy Configuration in Browser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6B9A62C-B6C1-A244-BA1D-C9F96E00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57" y="787040"/>
            <a:ext cx="4873486" cy="417209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31022D-4233-D44F-974D-0E5DC364446C}"/>
              </a:ext>
            </a:extLst>
          </p:cNvPr>
          <p:cNvSpPr/>
          <p:nvPr/>
        </p:nvSpPr>
        <p:spPr>
          <a:xfrm>
            <a:off x="2489200" y="2184400"/>
            <a:ext cx="4441371" cy="207593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F624D-6DC1-4641-A35D-8F9865F8C8EC}"/>
              </a:ext>
            </a:extLst>
          </p:cNvPr>
          <p:cNvSpPr/>
          <p:nvPr/>
        </p:nvSpPr>
        <p:spPr>
          <a:xfrm>
            <a:off x="2425699" y="2618683"/>
            <a:ext cx="4519386" cy="207593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AE4D-1C01-4101-A8CB-580273730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Install the Burp Certificate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E957B-EE44-4923-9195-1C4D99BEE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your proxy is working, you will be able to access </a:t>
            </a:r>
            <a:r>
              <a:rPr lang="en-US" sz="1800" dirty="0">
                <a:hlinkClick r:id="rId2"/>
              </a:rPr>
              <a:t>http://burp/cert</a:t>
            </a:r>
            <a:r>
              <a:rPr lang="en-US" sz="1800" dirty="0"/>
              <a:t> in your browser</a:t>
            </a:r>
          </a:p>
          <a:p>
            <a:pPr lvl="1"/>
            <a:r>
              <a:rPr lang="en-US" altLang="zh-CN" sz="1600" dirty="0"/>
              <a:t>Save</a:t>
            </a:r>
            <a:r>
              <a:rPr lang="zh-CN" altLang="en-US" sz="1600" dirty="0"/>
              <a:t> </a:t>
            </a:r>
            <a:r>
              <a:rPr lang="en-US" altLang="zh-CN" sz="1600" dirty="0"/>
              <a:t>file</a:t>
            </a:r>
            <a:endParaRPr lang="en-US" sz="1600" dirty="0"/>
          </a:p>
          <a:p>
            <a:pPr lvl="1"/>
            <a:r>
              <a:rPr lang="en-US" sz="1600" dirty="0"/>
              <a:t>Install the certificate</a:t>
            </a:r>
          </a:p>
          <a:p>
            <a:pPr lvl="1"/>
            <a:r>
              <a:rPr lang="en-US" sz="1600" dirty="0"/>
              <a:t>Complete walkthrough:</a:t>
            </a:r>
          </a:p>
          <a:p>
            <a:pPr lvl="2"/>
            <a:r>
              <a:rPr lang="en-US" sz="1100" dirty="0">
                <a:hlinkClick r:id="rId3"/>
              </a:rPr>
              <a:t>https://portswigger.net/burp/documentation/desktop/getting-started/proxy-setup/certificate/firefox</a:t>
            </a:r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endParaRPr lang="en-US" sz="18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C5FC2B1-6768-8C4F-9750-E11AE6BF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922" y="2571750"/>
            <a:ext cx="3366901" cy="223131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3B4FAC-C8AC-F148-9C35-400459102A66}"/>
              </a:ext>
            </a:extLst>
          </p:cNvPr>
          <p:cNvSpPr/>
          <p:nvPr/>
        </p:nvSpPr>
        <p:spPr>
          <a:xfrm>
            <a:off x="2935204" y="4043690"/>
            <a:ext cx="671596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4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AE4D-1C01-4101-A8CB-580273730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Install the Burp Certificate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E957B-EE44-4923-9195-1C4D99BEE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1800"/>
              <a:t>Install</a:t>
            </a:r>
            <a:r>
              <a:rPr lang="zh-CN" altLang="en-US" sz="1800"/>
              <a:t> </a:t>
            </a:r>
            <a:r>
              <a:rPr lang="en-US" altLang="zh-CN" sz="1800"/>
              <a:t>certificate</a:t>
            </a:r>
          </a:p>
          <a:p>
            <a:pPr lvl="1"/>
            <a:r>
              <a:rPr lang="en-US" altLang="zh-CN" sz="1600"/>
              <a:t>Go</a:t>
            </a:r>
            <a:r>
              <a:rPr lang="zh-CN" altLang="en-US" sz="1600"/>
              <a:t> </a:t>
            </a:r>
            <a:r>
              <a:rPr lang="en-US" altLang="zh-CN" sz="1600"/>
              <a:t>to</a:t>
            </a:r>
            <a:r>
              <a:rPr lang="zh-CN" altLang="en-US" sz="1600"/>
              <a:t> </a:t>
            </a:r>
            <a:r>
              <a:rPr lang="en-US" altLang="zh-CN" sz="1600"/>
              <a:t>preferences</a:t>
            </a:r>
          </a:p>
          <a:p>
            <a:endParaRPr lang="en-US" altLang="zh-CN" sz="1800"/>
          </a:p>
          <a:p>
            <a:endParaRPr lang="en-US" sz="18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BF3C84-868B-7B40-84A7-FEC66470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27" y="1476148"/>
            <a:ext cx="3846690" cy="342280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39AD36-6D0B-4341-AB69-3193A00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84" y="1516744"/>
            <a:ext cx="4250150" cy="307521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BA8D72-CEDB-FD40-B6FB-5BEB88E57939}"/>
              </a:ext>
            </a:extLst>
          </p:cNvPr>
          <p:cNvSpPr/>
          <p:nvPr/>
        </p:nvSpPr>
        <p:spPr>
          <a:xfrm>
            <a:off x="1836540" y="1623634"/>
            <a:ext cx="831254" cy="110824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4DB1A-AD73-7748-896E-C13B42FED927}"/>
              </a:ext>
            </a:extLst>
          </p:cNvPr>
          <p:cNvSpPr/>
          <p:nvPr/>
        </p:nvSpPr>
        <p:spPr>
          <a:xfrm>
            <a:off x="656461" y="2794000"/>
            <a:ext cx="831254" cy="145143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E1940-C87E-4949-94DC-66006EE32872}"/>
              </a:ext>
            </a:extLst>
          </p:cNvPr>
          <p:cNvSpPr/>
          <p:nvPr/>
        </p:nvSpPr>
        <p:spPr>
          <a:xfrm>
            <a:off x="3559630" y="4413852"/>
            <a:ext cx="674914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CD0ED-BCFD-BF40-830C-624DD6B32539}"/>
              </a:ext>
            </a:extLst>
          </p:cNvPr>
          <p:cNvSpPr/>
          <p:nvPr/>
        </p:nvSpPr>
        <p:spPr>
          <a:xfrm>
            <a:off x="6215431" y="4007863"/>
            <a:ext cx="591768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8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AE4D-1C01-4101-A8CB-580273730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Install the Burp Certificate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E957B-EE44-4923-9195-1C4D99BEE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sz="1800"/>
              <a:t>Trust</a:t>
            </a:r>
            <a:r>
              <a:rPr lang="zh-CN" altLang="en-US" sz="1800"/>
              <a:t> </a:t>
            </a:r>
            <a:r>
              <a:rPr lang="en-US" altLang="zh-CN" sz="1800"/>
              <a:t>CA</a:t>
            </a:r>
            <a:endParaRPr lang="en-US" sz="1800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5688B4D-3E9F-944B-B92D-415EB2BD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1" y="1471408"/>
            <a:ext cx="3643358" cy="285568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902624-C05A-FB4A-9559-DC86495A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99" y="1908628"/>
            <a:ext cx="4518614" cy="2226082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87398D-8FA8-1C4B-B1CB-A05AC9CF691B}"/>
              </a:ext>
            </a:extLst>
          </p:cNvPr>
          <p:cNvSpPr/>
          <p:nvPr/>
        </p:nvSpPr>
        <p:spPr>
          <a:xfrm>
            <a:off x="3746197" y="4221796"/>
            <a:ext cx="348572" cy="105297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5846CE-9167-FC43-8ACC-9FE15FD7D1A2}"/>
              </a:ext>
            </a:extLst>
          </p:cNvPr>
          <p:cNvSpPr/>
          <p:nvPr/>
        </p:nvSpPr>
        <p:spPr>
          <a:xfrm>
            <a:off x="4379374" y="2649316"/>
            <a:ext cx="1600511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23B08-3DD8-2440-BF66-AA062F8952BF}"/>
              </a:ext>
            </a:extLst>
          </p:cNvPr>
          <p:cNvSpPr/>
          <p:nvPr/>
        </p:nvSpPr>
        <p:spPr>
          <a:xfrm>
            <a:off x="8110983" y="3839487"/>
            <a:ext cx="525017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Image result for indeed">
            <a:extLst>
              <a:ext uri="{FF2B5EF4-FFF2-40B4-BE49-F238E27FC236}">
                <a16:creationId xmlns:a16="http://schemas.microsoft.com/office/drawing/2014/main" id="{D5160CAB-2E5F-4C72-81DB-294C69C52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28039" r="20192" b="29703"/>
          <a:stretch/>
        </p:blipFill>
        <p:spPr bwMode="auto">
          <a:xfrm>
            <a:off x="5881678" y="3844644"/>
            <a:ext cx="1357195" cy="4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67AEA-76E0-4324-B215-0E094F3C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u="sng"/>
              <a:t>Option A</a:t>
            </a:r>
            <a:r>
              <a:rPr lang="en-US"/>
              <a:t> - Test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F4E71-03B4-4368-B798-39D64BE8E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Go to indeed.com and view the certificate – should have no error</a:t>
            </a:r>
          </a:p>
          <a:p>
            <a:pPr lvl="1"/>
            <a:r>
              <a:rPr lang="en-US"/>
              <a:t>Green lock “Secure Connection”</a:t>
            </a:r>
          </a:p>
          <a:p>
            <a:pPr lvl="1"/>
            <a:r>
              <a:rPr lang="en-US" i="1"/>
              <a:t>Verified by: PortSwigger</a:t>
            </a:r>
            <a:endParaRPr lang="en-US"/>
          </a:p>
          <a:p>
            <a:pPr lvl="2"/>
            <a:r>
              <a:rPr lang="en-US"/>
              <a:t>Burp is now a Man in the Middle!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EB9A7EF2-49EE-4DB6-B358-C9130076A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076" t="18463" b="18150"/>
          <a:stretch/>
        </p:blipFill>
        <p:spPr>
          <a:xfrm>
            <a:off x="7476715" y="3750142"/>
            <a:ext cx="603572" cy="11620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50ED75-3B7C-45F5-AA08-ACC1DF8FC484}"/>
              </a:ext>
            </a:extLst>
          </p:cNvPr>
          <p:cNvGrpSpPr/>
          <p:nvPr/>
        </p:nvGrpSpPr>
        <p:grpSpPr>
          <a:xfrm>
            <a:off x="4190656" y="3817670"/>
            <a:ext cx="1379220" cy="800100"/>
            <a:chOff x="7764780" y="2476500"/>
            <a:chExt cx="1379220" cy="800100"/>
          </a:xfrm>
        </p:grpSpPr>
        <p:pic>
          <p:nvPicPr>
            <p:cNvPr id="9" name="Graphic 8" descr="Cloud">
              <a:extLst>
                <a:ext uri="{FF2B5EF4-FFF2-40B4-BE49-F238E27FC236}">
                  <a16:creationId xmlns:a16="http://schemas.microsoft.com/office/drawing/2014/main" id="{7F9AF236-E626-48BE-8141-BD379DD9B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055" t="24011" r="5098" b="23868"/>
            <a:stretch/>
          </p:blipFill>
          <p:spPr>
            <a:xfrm>
              <a:off x="7764780" y="2476500"/>
              <a:ext cx="1379220" cy="800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9C3CF-9CF9-4433-A0DD-EFE3A12A1BDE}"/>
                </a:ext>
              </a:extLst>
            </p:cNvPr>
            <p:cNvSpPr txBox="1"/>
            <p:nvPr/>
          </p:nvSpPr>
          <p:spPr>
            <a:xfrm>
              <a:off x="7977967" y="2876550"/>
              <a:ext cx="952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Internet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28A208-7E7B-4931-9C1D-43886570F6D8}"/>
              </a:ext>
            </a:extLst>
          </p:cNvPr>
          <p:cNvSpPr txBox="1"/>
          <p:nvPr/>
        </p:nvSpPr>
        <p:spPr>
          <a:xfrm>
            <a:off x="7036819" y="3455897"/>
            <a:ext cx="1264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Web 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8D510-A38C-48F8-AEA6-87DB91F43A33}"/>
              </a:ext>
            </a:extLst>
          </p:cNvPr>
          <p:cNvGrpSpPr/>
          <p:nvPr/>
        </p:nvGrpSpPr>
        <p:grpSpPr>
          <a:xfrm>
            <a:off x="171526" y="3215699"/>
            <a:ext cx="2700780" cy="1101805"/>
            <a:chOff x="118620" y="2916725"/>
            <a:chExt cx="2700780" cy="11018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8FC5EE-E41B-40A4-8FC4-B7C5D9963C3D}"/>
                </a:ext>
              </a:extLst>
            </p:cNvPr>
            <p:cNvSpPr/>
            <p:nvPr/>
          </p:nvSpPr>
          <p:spPr>
            <a:xfrm>
              <a:off x="118620" y="2916725"/>
              <a:ext cx="2700780" cy="1070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8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495859-03B9-4C45-9BD1-57798C21721D}"/>
                </a:ext>
              </a:extLst>
            </p:cNvPr>
            <p:cNvGrpSpPr/>
            <p:nvPr/>
          </p:nvGrpSpPr>
          <p:grpSpPr>
            <a:xfrm>
              <a:off x="132132" y="2916725"/>
              <a:ext cx="1101805" cy="1101805"/>
              <a:chOff x="1830213" y="3465482"/>
              <a:chExt cx="1524000" cy="1524000"/>
            </a:xfrm>
          </p:grpSpPr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E106B5FF-80E5-4A2A-9B8E-D47CA738D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30213" y="3465482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8" name="Picture 17" descr="&lt;strong&gt;Skull&lt;/strong&gt; and Crossbones">
                <a:extLst>
                  <a:ext uri="{FF2B5EF4-FFF2-40B4-BE49-F238E27FC236}">
                    <a16:creationId xmlns:a16="http://schemas.microsoft.com/office/drawing/2014/main" id="{B1CF8BE8-D033-41E8-A500-0D839C916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385920" y="3954537"/>
                <a:ext cx="482344" cy="412604"/>
              </a:xfrm>
              <a:prstGeom prst="rect">
                <a:avLst/>
              </a:prstGeom>
            </p:spPr>
          </p:pic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765D13-4B18-45CA-BD22-A4572420B6A9}"/>
              </a:ext>
            </a:extLst>
          </p:cNvPr>
          <p:cNvCxnSpPr/>
          <p:nvPr/>
        </p:nvCxnSpPr>
        <p:spPr>
          <a:xfrm>
            <a:off x="1134742" y="3710077"/>
            <a:ext cx="361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74C5F1-B9E0-46FF-962C-887A11CE7E0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43352" y="3625174"/>
            <a:ext cx="1447304" cy="592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E3D08C-5C59-4350-80F9-4243F510CB2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69876" y="4331167"/>
            <a:ext cx="1906839" cy="13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D6D139-5FE9-46A1-927D-22E1239985C0}"/>
              </a:ext>
            </a:extLst>
          </p:cNvPr>
          <p:cNvGrpSpPr/>
          <p:nvPr/>
        </p:nvGrpSpPr>
        <p:grpSpPr>
          <a:xfrm>
            <a:off x="1499421" y="3466743"/>
            <a:ext cx="502158" cy="486668"/>
            <a:chOff x="1871320" y="3850611"/>
            <a:chExt cx="1115423" cy="10810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89928D-A639-4FCF-85DE-7ED633C42B2E}"/>
                </a:ext>
              </a:extLst>
            </p:cNvPr>
            <p:cNvSpPr/>
            <p:nvPr/>
          </p:nvSpPr>
          <p:spPr>
            <a:xfrm>
              <a:off x="1871320" y="3850611"/>
              <a:ext cx="1115423" cy="108101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800"/>
            </a:p>
          </p:txBody>
        </p:sp>
        <p:pic>
          <p:nvPicPr>
            <p:cNvPr id="25" name="Picture 4" descr="https://raw.githubusercontent.com/alrra/browser-logos/master/src/main-desktop-browser-logos.png">
              <a:extLst>
                <a:ext uri="{FF2B5EF4-FFF2-40B4-BE49-F238E27FC236}">
                  <a16:creationId xmlns:a16="http://schemas.microsoft.com/office/drawing/2014/main" id="{E6E31752-E569-4C6D-B65D-0053C3EBD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1" r="39763"/>
            <a:stretch/>
          </p:blipFill>
          <p:spPr bwMode="auto">
            <a:xfrm>
              <a:off x="1971448" y="3901533"/>
              <a:ext cx="946112" cy="95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F0341E-C5F3-4793-96CE-06C40FAEA10D}"/>
              </a:ext>
            </a:extLst>
          </p:cNvPr>
          <p:cNvGrpSpPr/>
          <p:nvPr/>
        </p:nvGrpSpPr>
        <p:grpSpPr>
          <a:xfrm>
            <a:off x="2321760" y="3329736"/>
            <a:ext cx="436639" cy="825135"/>
            <a:chOff x="3226136" y="2143582"/>
            <a:chExt cx="436639" cy="8251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FC66C5-3157-4779-A1E9-FA8A1AAC795C}"/>
                </a:ext>
              </a:extLst>
            </p:cNvPr>
            <p:cNvSpPr/>
            <p:nvPr/>
          </p:nvSpPr>
          <p:spPr>
            <a:xfrm>
              <a:off x="3226136" y="2143582"/>
              <a:ext cx="436639" cy="82513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800"/>
            </a:p>
          </p:txBody>
        </p:sp>
        <p:pic>
          <p:nvPicPr>
            <p:cNvPr id="30" name="Picture 6" descr="http://maxcdn.icons8.com/request-idea/upload/2016/05/16/573987a593c29_burp.png">
              <a:extLst>
                <a:ext uri="{FF2B5EF4-FFF2-40B4-BE49-F238E27FC236}">
                  <a16:creationId xmlns:a16="http://schemas.microsoft.com/office/drawing/2014/main" id="{F5776994-083A-4048-AA8C-1DAE69F1D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931" y="2186335"/>
              <a:ext cx="361048" cy="361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https://www.owasp.org/images/1/11/Zap128x128.png">
              <a:extLst>
                <a:ext uri="{FF2B5EF4-FFF2-40B4-BE49-F238E27FC236}">
                  <a16:creationId xmlns:a16="http://schemas.microsoft.com/office/drawing/2014/main" id="{E6BC3537-85E9-428C-9C07-E3D15C765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9460" y="2551874"/>
              <a:ext cx="388268" cy="388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68F4CC-41F8-4088-B7C3-F7FC85352A4B}"/>
              </a:ext>
            </a:extLst>
          </p:cNvPr>
          <p:cNvCxnSpPr>
            <a:cxnSpLocks/>
          </p:cNvCxnSpPr>
          <p:nvPr/>
        </p:nvCxnSpPr>
        <p:spPr>
          <a:xfrm>
            <a:off x="2024559" y="3695346"/>
            <a:ext cx="28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7D70174-BACB-1344-A578-4731AD8758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0266" y="1392475"/>
            <a:ext cx="3536197" cy="193726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1895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Web App Testing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This lab will allow you to practice some of the tools and techniques used to test the security of websites</a:t>
            </a:r>
          </a:p>
          <a:p>
            <a:endParaRPr lang="en-US"/>
          </a:p>
          <a:p>
            <a:r>
              <a:rPr lang="en-US"/>
              <a:t>You will configure a proxy and use other techniques to do some tests against a target</a:t>
            </a:r>
          </a:p>
          <a:p>
            <a:endParaRPr lang="en-US"/>
          </a:p>
          <a:p>
            <a:r>
              <a:rPr lang="en-US"/>
              <a:t>You will try out different types of exploits and see how they apply to different vulnerabilities</a:t>
            </a:r>
          </a:p>
          <a:p>
            <a:endParaRPr lang="en-US"/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67AEA-76E0-4324-B215-0E094F3CC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u="sng"/>
              <a:t>Option B</a:t>
            </a:r>
            <a:r>
              <a:rPr lang="en-US"/>
              <a:t> - Test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F4E71-03B4-4368-B798-39D64BE8E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Go to your Metasploitable IP address and browse around</a:t>
            </a:r>
          </a:p>
          <a:p>
            <a:endParaRPr lang="en-US"/>
          </a:p>
          <a:p>
            <a:r>
              <a:rPr lang="en-US"/>
              <a:t>For the rest of this section on Burp, if you are doing Option B (Metasploitable), just replace indeed.com with the IP address of Metasploitable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88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E6BC-5510-48EC-81D1-4D0140021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Phew!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712403-FEFB-41A9-BDF7-952B720F4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Good and Bad: Gone are the days that we could browse the web while ignoring certificate errors</a:t>
            </a:r>
          </a:p>
          <a:p>
            <a:endParaRPr lang="en-US"/>
          </a:p>
          <a:p>
            <a:r>
              <a:rPr lang="en-US" b="1"/>
              <a:t>HSTS - HTTPS Strict Transport Security</a:t>
            </a:r>
          </a:p>
          <a:p>
            <a:pPr lvl="1"/>
            <a:r>
              <a:rPr lang="en-US"/>
              <a:t>"Unless you are using TLS properly, you cannot browse this website"</a:t>
            </a:r>
          </a:p>
          <a:p>
            <a:pPr lvl="1"/>
            <a:endParaRPr lang="en-US"/>
          </a:p>
          <a:p>
            <a:r>
              <a:rPr lang="en-US"/>
              <a:t>Along with HTTPS-everywhere, most sites also implement HSTS</a:t>
            </a:r>
          </a:p>
          <a:p>
            <a:pPr lvl="1"/>
            <a:r>
              <a:rPr lang="en-US"/>
              <a:t>We cannot ignore certificate errors</a:t>
            </a:r>
          </a:p>
          <a:p>
            <a:pPr lvl="1"/>
            <a:r>
              <a:rPr lang="en-US"/>
              <a:t>We do not even have the option of trusting a self-signed certificate</a:t>
            </a:r>
          </a:p>
          <a:p>
            <a:endParaRPr lang="en-US"/>
          </a:p>
          <a:p>
            <a:r>
              <a:rPr lang="en-US"/>
              <a:t>This can be solved by installing a new CA - what we just did</a:t>
            </a:r>
          </a:p>
          <a:p>
            <a:pPr lvl="1"/>
            <a:r>
              <a:rPr lang="en-US"/>
              <a:t>Difficult to do on mobile unless we have rooted the device</a:t>
            </a:r>
          </a:p>
          <a:p>
            <a:endParaRPr lang="en-US"/>
          </a:p>
          <a:p>
            <a:r>
              <a:rPr lang="en-US"/>
              <a:t>Remember, we still cannot use Burp to MitM traffic for mobile apps since they also use Certificate Pinning!</a:t>
            </a:r>
          </a:p>
          <a:p>
            <a:pPr lvl="1"/>
            <a:r>
              <a:rPr lang="en-US"/>
              <a:t>We would need to do extra steps, rooting the device and messing with the OS</a:t>
            </a:r>
          </a:p>
        </p:txBody>
      </p:sp>
    </p:spTree>
    <p:extLst>
      <p:ext uri="{BB962C8B-B14F-4D97-AF65-F5344CB8AC3E}">
        <p14:creationId xmlns:p14="http://schemas.microsoft.com/office/powerpoint/2010/main" val="306498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Burp Suite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9607438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8FEE0-77B3-449B-BC9A-CEDB5B4B94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Option A Only - Review Scope from indeed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E88EB9-84B8-48DF-AFB7-E3BC736FE4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Take a moment and read the scoping document for Indeed</a:t>
            </a:r>
          </a:p>
          <a:p>
            <a:pPr lvl="1"/>
            <a:r>
              <a:rPr lang="en-US" dirty="0"/>
              <a:t>Understand it, abide by it</a:t>
            </a:r>
          </a:p>
          <a:p>
            <a:pPr lvl="1"/>
            <a:r>
              <a:rPr lang="en-US" dirty="0">
                <a:hlinkClick r:id="rId2"/>
              </a:rPr>
              <a:t>https://bugcrowd.com/indeed</a:t>
            </a:r>
            <a:endParaRPr lang="en-US" dirty="0"/>
          </a:p>
          <a:p>
            <a:pPr lvl="2"/>
            <a:r>
              <a:rPr lang="en-US" b="1" dirty="0"/>
              <a:t>This should be the 2nd time you have read this, but can always change!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9FA6D96-790B-114C-830C-1D91B9EE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714" y="2854325"/>
            <a:ext cx="2944345" cy="84057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08BDB-6F13-478A-9985-B0EA961E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4" y="2145706"/>
            <a:ext cx="4195696" cy="2731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995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00A7B1-71F0-4242-9D4C-260C646606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Target Update – Last update Dec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ED66C-71DB-490D-B363-41D049719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Organizations and their bounty programs are constantly changing</a:t>
            </a:r>
          </a:p>
          <a:p>
            <a:r>
              <a:rPr lang="en-US"/>
              <a:t>Make sure you pay attention to the scope and targets</a:t>
            </a:r>
          </a:p>
          <a:p>
            <a:r>
              <a:rPr lang="en-US"/>
              <a:t>They might even change during your assessment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9E6C7-1962-42C4-A48B-A46E3178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10" y="2339395"/>
            <a:ext cx="5894962" cy="2220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38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A5D763-C28A-40B1-BD56-AC1C01B73784}"/>
              </a:ext>
            </a:extLst>
          </p:cNvPr>
          <p:cNvSpPr txBox="1"/>
          <p:nvPr/>
        </p:nvSpPr>
        <p:spPr>
          <a:xfrm>
            <a:off x="3248171" y="1654906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ABFB-6D42-4FE9-A0BC-C821F7CA2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Indeed - Rules and Scope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443686-9EAD-4827-9EC4-B5ECE92DAA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Indeed - Rules and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060A8-5426-4E2F-9AE6-230B6D5A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7" y="2477935"/>
            <a:ext cx="8677072" cy="1468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08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6F97F0-E6CF-4146-833E-E411686FE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Vulnerability Criticality Ranking</a:t>
            </a:r>
          </a:p>
          <a:p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5DA118C-9479-6348-B5AE-5FB33B1D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21" y="914401"/>
            <a:ext cx="4338958" cy="388801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6637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C567B-B0D2-4017-AE0A-E9479611C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Configure Target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B230B-18E3-4A8E-B82E-AB8455129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4745062" cy="3955095"/>
          </a:xfrm>
        </p:spPr>
        <p:txBody>
          <a:bodyPr>
            <a:normAutofit/>
          </a:bodyPr>
          <a:lstStyle/>
          <a:p>
            <a:r>
              <a:rPr lang="en-US" sz="1800"/>
              <a:t>Make sure that we remain in scope - configure it in Burp</a:t>
            </a:r>
          </a:p>
          <a:p>
            <a:r>
              <a:rPr lang="en-US" sz="1800"/>
              <a:t>Set your scope to indeed.com and all subdomains, you must use regex</a:t>
            </a:r>
          </a:p>
          <a:p>
            <a:pPr lvl="4"/>
            <a:r>
              <a:rPr lang="en-US" sz="1200" b="1"/>
              <a:t>.*\.indeed\.com</a:t>
            </a:r>
          </a:p>
          <a:p>
            <a:pPr lvl="4"/>
            <a:endParaRPr lang="en-US" sz="1200"/>
          </a:p>
          <a:p>
            <a:pPr lvl="4"/>
            <a:r>
              <a:rPr lang="en-US" sz="1200"/>
              <a:t>. matches any character</a:t>
            </a:r>
          </a:p>
          <a:p>
            <a:pPr lvl="4"/>
            <a:r>
              <a:rPr lang="en-US" sz="1200"/>
              <a:t>* means repeated 0 or more times</a:t>
            </a:r>
          </a:p>
          <a:p>
            <a:pPr lvl="4"/>
            <a:r>
              <a:rPr lang="en-US" sz="1200"/>
              <a:t>\ escapes special characters (. is special)</a:t>
            </a:r>
          </a:p>
          <a:p>
            <a:pPr lvl="4"/>
            <a:endParaRPr lang="en-US" sz="1200"/>
          </a:p>
          <a:p>
            <a:r>
              <a:rPr lang="en-US" sz="1800"/>
              <a:t>Select "Yes" to only save stuff in-scope</a:t>
            </a:r>
          </a:p>
        </p:txBody>
      </p:sp>
      <p:pic>
        <p:nvPicPr>
          <p:cNvPr id="5" name="Picture 4" descr="Graphical user interface, text, application, table, email&#10;&#10;Description automatically generated">
            <a:extLst>
              <a:ext uri="{FF2B5EF4-FFF2-40B4-BE49-F238E27FC236}">
                <a16:creationId xmlns:a16="http://schemas.microsoft.com/office/drawing/2014/main" id="{4032AC9A-FEBE-2149-9488-5C9D9860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26" y="1018266"/>
            <a:ext cx="4220839" cy="202489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94D283-E286-2946-95B7-084B2083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53" y="3399280"/>
            <a:ext cx="3231802" cy="12346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DAE848-190C-3F47-869C-6317F03C4174}"/>
              </a:ext>
            </a:extLst>
          </p:cNvPr>
          <p:cNvSpPr/>
          <p:nvPr/>
        </p:nvSpPr>
        <p:spPr>
          <a:xfrm>
            <a:off x="5109600" y="1732367"/>
            <a:ext cx="812229" cy="100024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622D6-1894-7F4F-8052-15513BBF25CF}"/>
              </a:ext>
            </a:extLst>
          </p:cNvPr>
          <p:cNvSpPr/>
          <p:nvPr/>
        </p:nvSpPr>
        <p:spPr>
          <a:xfrm>
            <a:off x="5097316" y="2098658"/>
            <a:ext cx="447178" cy="100024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8181-4E32-8C47-90C5-2FC96865E0CF}"/>
              </a:ext>
            </a:extLst>
          </p:cNvPr>
          <p:cNvSpPr/>
          <p:nvPr/>
        </p:nvSpPr>
        <p:spPr>
          <a:xfrm>
            <a:off x="6389659" y="2241391"/>
            <a:ext cx="525017" cy="78082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26D5F1-6C94-5841-935F-E926785209DF}"/>
              </a:ext>
            </a:extLst>
          </p:cNvPr>
          <p:cNvSpPr/>
          <p:nvPr/>
        </p:nvSpPr>
        <p:spPr>
          <a:xfrm>
            <a:off x="7457841" y="4267659"/>
            <a:ext cx="525017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5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1328D-ACE3-4675-900D-DC80E84762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Passive Crawler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42F0C2-5892-4F6D-815D-E3AA18A48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Burp Community edition does not have access to certain Pro features such as Spider and automated scanner</a:t>
            </a:r>
          </a:p>
          <a:p>
            <a:pPr lvl="1"/>
            <a:r>
              <a:rPr lang="en-US"/>
              <a:t>There is also significant throttling if we use intruder or repeater</a:t>
            </a:r>
          </a:p>
          <a:p>
            <a:r>
              <a:rPr lang="en-US"/>
              <a:t>We can still do a lot using manual methods though</a:t>
            </a:r>
          </a:p>
          <a:p>
            <a:endParaRPr lang="en-US"/>
          </a:p>
          <a:p>
            <a:r>
              <a:rPr lang="en-US"/>
              <a:t>One feature we will look at next is the Crawler</a:t>
            </a:r>
          </a:p>
        </p:txBody>
      </p:sp>
    </p:spTree>
    <p:extLst>
      <p:ext uri="{BB962C8B-B14F-4D97-AF65-F5344CB8AC3E}">
        <p14:creationId xmlns:p14="http://schemas.microsoft.com/office/powerpoint/2010/main" val="393488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013F-BB04-4161-A38A-9BB880892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Passive Crawler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4643D-0211-4F63-B18A-42E45B51A0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Start a New Live Task to inspect Proxy Traffic within the Suite Scope</a:t>
            </a:r>
          </a:p>
          <a:p>
            <a:r>
              <a:rPr lang="en-US" sz="1800"/>
              <a:t>Make sure only one task is capturing – our in-scope crawler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8224D2-13EF-7C40-9CCD-F8C3CFCE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0" y="1501790"/>
            <a:ext cx="4576140" cy="356603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F2AD60-9F24-2547-8791-9B55EF39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80" y="2077799"/>
            <a:ext cx="3943041" cy="188499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C2F7E0-1C81-5943-ACF4-20F64159399B}"/>
              </a:ext>
            </a:extLst>
          </p:cNvPr>
          <p:cNvSpPr/>
          <p:nvPr/>
        </p:nvSpPr>
        <p:spPr>
          <a:xfrm>
            <a:off x="6151556" y="3020297"/>
            <a:ext cx="387130" cy="76200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40BF4-52C8-8748-970D-4D500D4312A1}"/>
              </a:ext>
            </a:extLst>
          </p:cNvPr>
          <p:cNvSpPr/>
          <p:nvPr/>
        </p:nvSpPr>
        <p:spPr>
          <a:xfrm>
            <a:off x="5182280" y="3338285"/>
            <a:ext cx="703264" cy="163975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87DC9D-B0C5-EF40-BD82-814613DA7632}"/>
              </a:ext>
            </a:extLst>
          </p:cNvPr>
          <p:cNvSpPr/>
          <p:nvPr/>
        </p:nvSpPr>
        <p:spPr>
          <a:xfrm>
            <a:off x="1503376" y="3011731"/>
            <a:ext cx="374542" cy="95650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3C8D1-439B-804D-BE0E-83ACE571766A}"/>
              </a:ext>
            </a:extLst>
          </p:cNvPr>
          <p:cNvSpPr/>
          <p:nvPr/>
        </p:nvSpPr>
        <p:spPr>
          <a:xfrm>
            <a:off x="1577706" y="3475932"/>
            <a:ext cx="323459" cy="95650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7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Target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lab has two options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You can follow this lab's instructions and try doing it with a live target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You can instead use </a:t>
            </a:r>
            <a:r>
              <a:rPr lang="en-US" dirty="0" err="1"/>
              <a:t>Metasploitable</a:t>
            </a:r>
            <a:r>
              <a:rPr lang="en-US" dirty="0"/>
              <a:t> and DVWA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Option A: indeed.com</a:t>
            </a:r>
          </a:p>
          <a:p>
            <a:pPr lvl="1"/>
            <a:r>
              <a:rPr lang="en-US" dirty="0"/>
              <a:t>We had previously done some recon against indeed.com</a:t>
            </a:r>
          </a:p>
          <a:p>
            <a:pPr lvl="1"/>
            <a:r>
              <a:rPr lang="en-US" dirty="0"/>
              <a:t>We will pick up where we left off and try some more recon and setting up some of the tools mentioned </a:t>
            </a:r>
          </a:p>
          <a:p>
            <a:pPr lvl="2"/>
            <a:r>
              <a:rPr lang="en-US" dirty="0"/>
              <a:t>Might be worth it! Previous semesters, certain students found vulnerabilities and earned monetary bounties from Indeed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If you go with option B: </a:t>
            </a:r>
            <a:r>
              <a:rPr lang="en-US" dirty="0" err="1"/>
              <a:t>Metasploitable</a:t>
            </a:r>
            <a:r>
              <a:rPr lang="en-US" dirty="0"/>
              <a:t> V2</a:t>
            </a:r>
          </a:p>
          <a:p>
            <a:pPr lvl="1"/>
            <a:r>
              <a:rPr lang="en-US" dirty="0"/>
              <a:t>This runs a vulnerable application...a damn vulnerable one!</a:t>
            </a:r>
          </a:p>
          <a:p>
            <a:pPr lvl="2"/>
            <a:r>
              <a:rPr lang="en-US" dirty="0"/>
              <a:t>Damn Vulnerable Web Application (DVWA) (https://dvwa.co.uk/)</a:t>
            </a:r>
          </a:p>
          <a:p>
            <a:pPr lvl="1"/>
            <a:endParaRPr lang="en-US" dirty="0"/>
          </a:p>
          <a:p>
            <a:r>
              <a:rPr lang="en-US" b="1" dirty="0"/>
              <a:t>Either way, we will switch to </a:t>
            </a:r>
            <a:r>
              <a:rPr lang="en-US" b="1" dirty="0" err="1"/>
              <a:t>Metasploitable</a:t>
            </a:r>
            <a:r>
              <a:rPr lang="en-US" b="1" dirty="0"/>
              <a:t> in later labs when we are attacking, brute forcing, and automated scanning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9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C0F7C-CA61-4E15-8A7D-DF97CE9C4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Clear Old Traffic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6F1AE-2D76-4871-9850-9645EF670C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114713" cy="3955095"/>
          </a:xfrm>
        </p:spPr>
        <p:txBody>
          <a:bodyPr/>
          <a:lstStyle/>
          <a:p>
            <a:r>
              <a:rPr lang="en-US"/>
              <a:t>Go to the Target tab</a:t>
            </a:r>
          </a:p>
          <a:p>
            <a:r>
              <a:rPr lang="en-US"/>
              <a:t>Ctrl-A and right click</a:t>
            </a:r>
          </a:p>
          <a:p>
            <a:pPr lvl="1"/>
            <a:r>
              <a:rPr lang="en-US"/>
              <a:t>Delete Selected Items</a:t>
            </a:r>
          </a:p>
          <a:p>
            <a:pPr lvl="1"/>
            <a:endParaRPr lang="en-US"/>
          </a:p>
          <a:p>
            <a:r>
              <a:rPr lang="en-US"/>
              <a:t>With a clean screen (see right), visit indeed.com </a:t>
            </a:r>
          </a:p>
          <a:p>
            <a:pPr lvl="1"/>
            <a:r>
              <a:rPr lang="en-US"/>
              <a:t>We should start to see all the pages Burp passively records as we browse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D7B79-E056-7947-B06D-A49BE4F1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" r="-1"/>
          <a:stretch/>
        </p:blipFill>
        <p:spPr>
          <a:xfrm>
            <a:off x="5225900" y="1052286"/>
            <a:ext cx="3793153" cy="348166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3951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50118-5223-41B6-A503-A07889DE23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Passive Spider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1606E7F-F677-FA4D-AF2C-44F60CFB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70" y="776514"/>
            <a:ext cx="4724260" cy="411435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0679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CF29E-FCD2-4637-B1CB-C8DB3D52E1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Filter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9B206E-AA1D-4161-9776-FA90D69E30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79" y="817942"/>
            <a:ext cx="8572840" cy="3955095"/>
          </a:xfrm>
        </p:spPr>
        <p:txBody>
          <a:bodyPr/>
          <a:lstStyle/>
          <a:p>
            <a:r>
              <a:rPr lang="en-US"/>
              <a:t>Filter out things outside of scope</a:t>
            </a:r>
          </a:p>
          <a:p>
            <a:pPr lvl="1"/>
            <a:r>
              <a:rPr lang="en-US"/>
              <a:t>Make sure everything remaining are </a:t>
            </a:r>
            <a:r>
              <a:rPr lang="en-US" i="1"/>
              <a:t>actually targets that are in scope!</a:t>
            </a:r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48B778-C913-DB42-BE19-48EFBFB2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24" y="1381899"/>
            <a:ext cx="5950222" cy="354692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FBCC2B-37EC-1D4B-AF44-779D54C0E8AE}"/>
              </a:ext>
            </a:extLst>
          </p:cNvPr>
          <p:cNvSpPr/>
          <p:nvPr/>
        </p:nvSpPr>
        <p:spPr>
          <a:xfrm>
            <a:off x="1364343" y="2417384"/>
            <a:ext cx="4818743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325071-679B-2848-BDBC-369A74F19FD3}"/>
              </a:ext>
            </a:extLst>
          </p:cNvPr>
          <p:cNvSpPr/>
          <p:nvPr/>
        </p:nvSpPr>
        <p:spPr>
          <a:xfrm>
            <a:off x="1753726" y="2896059"/>
            <a:ext cx="1178160" cy="178106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BC6B7-70C6-43C9-A2F2-71F7D92F12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Identify pages that accept user input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FE8C5B-829B-4194-A8BD-6EAF03BFFE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594610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800">
                <a:ea typeface="ＭＳ Ｐゴシック"/>
              </a:rPr>
              <a:t>Passively </a:t>
            </a:r>
            <a:r>
              <a:rPr lang="en-US" sz="1800" err="1">
                <a:ea typeface="ＭＳ Ｐゴシック"/>
              </a:rPr>
              <a:t>browse+crawl</a:t>
            </a:r>
            <a:r>
              <a:rPr lang="en-US" sz="1800">
                <a:ea typeface="ＭＳ Ｐゴシック"/>
              </a:rPr>
              <a:t> in Firefox and see the pages show up in Burp</a:t>
            </a:r>
          </a:p>
          <a:p>
            <a:endParaRPr lang="en-US" sz="1800"/>
          </a:p>
          <a:p>
            <a:r>
              <a:rPr lang="en-US" sz="1800"/>
              <a:t>Try to find some pages that could be used to test</a:t>
            </a:r>
          </a:p>
          <a:p>
            <a:pPr lvl="1"/>
            <a:r>
              <a:rPr lang="en-US" sz="1600"/>
              <a:t>Anything that takes user input</a:t>
            </a:r>
          </a:p>
          <a:p>
            <a:pPr lvl="2"/>
            <a:r>
              <a:rPr lang="en-US" sz="1400"/>
              <a:t>Forms, Cookies, Tokens</a:t>
            </a:r>
          </a:p>
          <a:p>
            <a:pPr lvl="1"/>
            <a:endParaRPr lang="en-US" sz="160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031CBF-A5F2-9F40-93BA-3CA170A0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554" y="921703"/>
            <a:ext cx="2750138" cy="395509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08239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493AF-DE3D-4ED5-9907-D2138E64E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 scope - Test for a vulnerability manually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24FD3E-BD9E-4FA9-B69F-C54FB7757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Using an interesting page or domain which you may have previously found, try testing for a vulnerability</a:t>
            </a:r>
          </a:p>
          <a:p>
            <a:endParaRPr lang="en-US" sz="1800"/>
          </a:p>
          <a:p>
            <a:r>
              <a:rPr lang="en-US" sz="1800"/>
              <a:t>Do this </a:t>
            </a:r>
            <a:r>
              <a:rPr lang="en-US" sz="1800" b="1"/>
              <a:t>manually in your browser</a:t>
            </a:r>
            <a:r>
              <a:rPr lang="en-US" sz="1800"/>
              <a:t>, do not use any automated tools</a:t>
            </a:r>
          </a:p>
          <a:p>
            <a:pPr lvl="1"/>
            <a:r>
              <a:rPr lang="en-US" sz="1600"/>
              <a:t>Try different types of input</a:t>
            </a:r>
          </a:p>
          <a:p>
            <a:pPr lvl="2"/>
            <a:r>
              <a:rPr lang="en-US" sz="1400"/>
              <a:t>Escape characters</a:t>
            </a:r>
          </a:p>
          <a:p>
            <a:pPr lvl="1"/>
            <a:r>
              <a:rPr lang="en-US" sz="1600"/>
              <a:t>Look at the source</a:t>
            </a:r>
          </a:p>
          <a:p>
            <a:pPr lvl="1"/>
            <a:r>
              <a:rPr lang="en-US" sz="1600"/>
              <a:t>Follow what you do in Burp</a:t>
            </a:r>
          </a:p>
          <a:p>
            <a:pPr lvl="2"/>
            <a:r>
              <a:rPr lang="en-US" sz="1400"/>
              <a:t>In the Proxy tab</a:t>
            </a:r>
          </a:p>
          <a:p>
            <a:pPr lvl="2"/>
            <a:endParaRPr lang="en-US" sz="1400"/>
          </a:p>
          <a:p>
            <a:r>
              <a:rPr lang="en-US" sz="1800"/>
              <a:t>What should you target or try?</a:t>
            </a:r>
          </a:p>
          <a:p>
            <a:pPr lvl="1"/>
            <a:r>
              <a:rPr lang="en-US" sz="1600"/>
              <a:t>Start with our methodology steps – Enumerate and Recon – Find something interesting, research if possible, and verify that it is worth testing</a:t>
            </a:r>
          </a:p>
          <a:p>
            <a:pPr lvl="2"/>
            <a:endParaRPr lang="en-US" sz="1800"/>
          </a:p>
          <a:p>
            <a:r>
              <a:rPr lang="en-US" sz="1800"/>
              <a:t>If you find something, report it to indeed!</a:t>
            </a:r>
          </a:p>
        </p:txBody>
      </p:sp>
    </p:spTree>
    <p:extLst>
      <p:ext uri="{BB962C8B-B14F-4D97-AF65-F5344CB8AC3E}">
        <p14:creationId xmlns:p14="http://schemas.microsoft.com/office/powerpoint/2010/main" val="83534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4AD4D-B061-4830-A267-6C77FD60B5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8F369-EB4E-49F6-B441-EA0A326713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80" y="811457"/>
            <a:ext cx="8572840" cy="3955095"/>
          </a:xfrm>
        </p:spPr>
        <p:txBody>
          <a:bodyPr>
            <a:normAutofit/>
          </a:bodyPr>
          <a:lstStyle/>
          <a:p>
            <a:r>
              <a:rPr lang="en-US"/>
              <a:t>Make at least one attempt at a manual test for security controls</a:t>
            </a:r>
          </a:p>
          <a:p>
            <a:pPr lvl="1"/>
            <a:r>
              <a:rPr lang="en-US"/>
              <a:t>Example below: Testing for XSS injection when user input is reflected back</a:t>
            </a:r>
          </a:p>
          <a:p>
            <a:pPr lvl="2"/>
            <a:r>
              <a:rPr lang="en-US"/>
              <a:t>Interesting test, our input is getting truncated in the request. What if we manually request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2E999-53B5-48D0-AFEF-5868D24F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84" y="1889579"/>
            <a:ext cx="5817049" cy="30072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697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6F317-D804-4C3D-93AD-A4F31A0723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CB40-11E2-46F8-AD41-44802DF598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Find the request of interest, right click, send to repeater</a:t>
            </a:r>
          </a:p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106160-CC24-AF4A-A6FD-3FA0207FAC6B}"/>
              </a:ext>
            </a:extLst>
          </p:cNvPr>
          <p:cNvGrpSpPr/>
          <p:nvPr/>
        </p:nvGrpSpPr>
        <p:grpSpPr>
          <a:xfrm>
            <a:off x="1881323" y="1306286"/>
            <a:ext cx="5381354" cy="3500175"/>
            <a:chOff x="1881323" y="1320800"/>
            <a:chExt cx="5381354" cy="3500175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74E07A01-95D9-C141-BEAD-FBA100FB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1323" y="1320800"/>
              <a:ext cx="5381354" cy="3500175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20D7AC-B84D-5942-96A3-2AD8A7820C05}"/>
                </a:ext>
              </a:extLst>
            </p:cNvPr>
            <p:cNvSpPr/>
            <p:nvPr/>
          </p:nvSpPr>
          <p:spPr>
            <a:xfrm>
              <a:off x="3611552" y="2946400"/>
              <a:ext cx="583076" cy="140970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234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E86A5-B600-4F77-9BFA-E82DE2662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135DA3-9395-433C-BA3F-BC85D79D3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In Repeater, we can change the request, resend, and compare the results</a:t>
            </a:r>
          </a:p>
          <a:p>
            <a:pPr lvl="1"/>
            <a:r>
              <a:rPr lang="en-US" sz="1600"/>
              <a:t>Looking for strange behavior, errors, anything that may be an indicator the server did something unexpected or unintentional</a:t>
            </a:r>
          </a:p>
          <a:p>
            <a:pPr lvl="1"/>
            <a:r>
              <a:rPr lang="en-US" sz="1600"/>
              <a:t>Try fuzzing a few parameters to trigger some unintentional or unexpected responses</a:t>
            </a:r>
          </a:p>
          <a:p>
            <a:pPr lvl="1"/>
            <a:endParaRPr lang="en-US" sz="1600"/>
          </a:p>
          <a:p>
            <a:pPr lvl="1"/>
            <a:endParaRPr lang="en-US" sz="160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9790A95-7699-8E42-A589-5FFC1EA3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0" y="2162627"/>
            <a:ext cx="6268759" cy="246742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8673F-0AD2-424E-9A2A-7BAC4C988742}"/>
              </a:ext>
            </a:extLst>
          </p:cNvPr>
          <p:cNvSpPr/>
          <p:nvPr/>
        </p:nvSpPr>
        <p:spPr>
          <a:xfrm>
            <a:off x="1855326" y="3425371"/>
            <a:ext cx="1533760" cy="116114"/>
          </a:xfrm>
          <a:prstGeom prst="rect">
            <a:avLst/>
          </a:prstGeom>
          <a:solidFill>
            <a:srgbClr val="F3FF05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6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ndeed">
            <a:extLst>
              <a:ext uri="{FF2B5EF4-FFF2-40B4-BE49-F238E27FC236}">
                <a16:creationId xmlns:a16="http://schemas.microsoft.com/office/drawing/2014/main" id="{A0B2201F-CCDF-4FBC-B9BB-47C74D75C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28039" r="20192" b="29703"/>
          <a:stretch/>
        </p:blipFill>
        <p:spPr bwMode="auto">
          <a:xfrm>
            <a:off x="6655001" y="2551634"/>
            <a:ext cx="1357195" cy="4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D2590-5DDA-48A7-8492-75EFA1B438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Option A - Networking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2E480-AAB3-4873-AA87-D8B7804EAC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All we need to do is make sure Kali can hit the internet</a:t>
            </a:r>
          </a:p>
          <a:p>
            <a:r>
              <a:rPr lang="en-US" sz="1800"/>
              <a:t>You can use NAT or bridged, should be no impact</a:t>
            </a:r>
          </a:p>
          <a:p>
            <a:r>
              <a:rPr lang="en-US" sz="1800"/>
              <a:t>Ping indeed.com to test</a:t>
            </a:r>
          </a:p>
          <a:p>
            <a:endParaRPr lang="en-US" sz="1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ADD0B5-FD3D-4EBA-9D63-5D82E8B63B31}"/>
              </a:ext>
            </a:extLst>
          </p:cNvPr>
          <p:cNvGrpSpPr/>
          <p:nvPr/>
        </p:nvGrpSpPr>
        <p:grpSpPr>
          <a:xfrm>
            <a:off x="694475" y="2954047"/>
            <a:ext cx="7464600" cy="2115636"/>
            <a:chOff x="926647" y="3194918"/>
            <a:chExt cx="6614733" cy="1874764"/>
          </a:xfrm>
        </p:grpSpPr>
        <p:pic>
          <p:nvPicPr>
            <p:cNvPr id="7" name="Graphic 6" descr="Laptop">
              <a:extLst>
                <a:ext uri="{FF2B5EF4-FFF2-40B4-BE49-F238E27FC236}">
                  <a16:creationId xmlns:a16="http://schemas.microsoft.com/office/drawing/2014/main" id="{D434BB26-5F5B-4301-8E75-D6530CA7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6647" y="3619653"/>
              <a:ext cx="1101805" cy="1101805"/>
            </a:xfrm>
            <a:prstGeom prst="rect">
              <a:avLst/>
            </a:prstGeom>
          </p:spPr>
        </p:pic>
        <p:pic>
          <p:nvPicPr>
            <p:cNvPr id="8" name="Picture 7" descr="&lt;strong&gt;Skull&lt;/strong&gt; and Crossbones">
              <a:extLst>
                <a:ext uri="{FF2B5EF4-FFF2-40B4-BE49-F238E27FC236}">
                  <a16:creationId xmlns:a16="http://schemas.microsoft.com/office/drawing/2014/main" id="{C0CB16DF-D532-4EA4-84A8-13DB21A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03189" y="3973225"/>
              <a:ext cx="348720" cy="298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BBE6B-24F2-4615-8BD6-E371E6888C78}"/>
                </a:ext>
              </a:extLst>
            </p:cNvPr>
            <p:cNvSpPr txBox="1"/>
            <p:nvPr/>
          </p:nvSpPr>
          <p:spPr>
            <a:xfrm>
              <a:off x="939581" y="3279615"/>
              <a:ext cx="10759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Kali</a:t>
              </a:r>
            </a:p>
            <a:p>
              <a:pPr algn="ctr"/>
              <a:r>
                <a:rPr lang="en-US" sz="1600"/>
                <a:t>&lt;your IP&gt;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3D332-A281-4DDF-B307-B62FC610B592}"/>
                </a:ext>
              </a:extLst>
            </p:cNvPr>
            <p:cNvSpPr txBox="1"/>
            <p:nvPr/>
          </p:nvSpPr>
          <p:spPr>
            <a:xfrm>
              <a:off x="6194465" y="3194918"/>
              <a:ext cx="1346915" cy="300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*.indeed.com/*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84E2CA-38D1-4496-AE07-40F7922754AB}"/>
                </a:ext>
              </a:extLst>
            </p:cNvPr>
            <p:cNvGrpSpPr/>
            <p:nvPr/>
          </p:nvGrpSpPr>
          <p:grpSpPr>
            <a:xfrm>
              <a:off x="6419473" y="3551719"/>
              <a:ext cx="965019" cy="1517963"/>
              <a:chOff x="6191753" y="3539493"/>
              <a:chExt cx="965019" cy="151796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E7C54E9-A345-4299-A4E2-545E302BF11C}"/>
                  </a:ext>
                </a:extLst>
              </p:cNvPr>
              <p:cNvGrpSpPr/>
              <p:nvPr/>
            </p:nvGrpSpPr>
            <p:grpSpPr>
              <a:xfrm>
                <a:off x="6553200" y="3539493"/>
                <a:ext cx="603572" cy="1162050"/>
                <a:chOff x="6553200" y="3539493"/>
                <a:chExt cx="603572" cy="116205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27E10F-9CDC-4A69-A62B-DB5AAFD451E1}"/>
                    </a:ext>
                  </a:extLst>
                </p:cNvPr>
                <p:cNvSpPr/>
                <p:nvPr/>
              </p:nvSpPr>
              <p:spPr>
                <a:xfrm>
                  <a:off x="6632373" y="3613785"/>
                  <a:ext cx="444702" cy="988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Computer">
                  <a:extLst>
                    <a:ext uri="{FF2B5EF4-FFF2-40B4-BE49-F238E27FC236}">
                      <a16:creationId xmlns:a16="http://schemas.microsoft.com/office/drawing/2014/main" id="{F2916669-7B17-4A33-8382-D6987A2B2E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67076" t="18463" b="18150"/>
                <a:stretch/>
              </p:blipFill>
              <p:spPr>
                <a:xfrm>
                  <a:off x="6553200" y="3539493"/>
                  <a:ext cx="603572" cy="11620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1E63013-99CE-4672-8CC1-35A51472595C}"/>
                  </a:ext>
                </a:extLst>
              </p:cNvPr>
              <p:cNvGrpSpPr/>
              <p:nvPr/>
            </p:nvGrpSpPr>
            <p:grpSpPr>
              <a:xfrm>
                <a:off x="6365174" y="3691893"/>
                <a:ext cx="603572" cy="1162050"/>
                <a:chOff x="6553200" y="3539493"/>
                <a:chExt cx="603572" cy="116205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EB21DFB-668B-4A92-8456-6C0D4B3DC192}"/>
                    </a:ext>
                  </a:extLst>
                </p:cNvPr>
                <p:cNvSpPr/>
                <p:nvPr/>
              </p:nvSpPr>
              <p:spPr>
                <a:xfrm>
                  <a:off x="6632373" y="3613785"/>
                  <a:ext cx="444702" cy="988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Graphic 18" descr="Computer">
                  <a:extLst>
                    <a:ext uri="{FF2B5EF4-FFF2-40B4-BE49-F238E27FC236}">
                      <a16:creationId xmlns:a16="http://schemas.microsoft.com/office/drawing/2014/main" id="{2415DB1B-27DA-43A3-876D-915B2428E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67076" t="18463" b="18150"/>
                <a:stretch/>
              </p:blipFill>
              <p:spPr>
                <a:xfrm>
                  <a:off x="6553200" y="3539493"/>
                  <a:ext cx="603572" cy="116205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F85C1A0-5A1C-48B7-8B79-53A0812AA52C}"/>
                  </a:ext>
                </a:extLst>
              </p:cNvPr>
              <p:cNvGrpSpPr/>
              <p:nvPr/>
            </p:nvGrpSpPr>
            <p:grpSpPr>
              <a:xfrm>
                <a:off x="6191753" y="3895406"/>
                <a:ext cx="603572" cy="1162050"/>
                <a:chOff x="6553200" y="3539493"/>
                <a:chExt cx="603572" cy="116205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B06CACD-6826-4C80-A49A-0144FB394169}"/>
                    </a:ext>
                  </a:extLst>
                </p:cNvPr>
                <p:cNvSpPr/>
                <p:nvPr/>
              </p:nvSpPr>
              <p:spPr>
                <a:xfrm>
                  <a:off x="6632373" y="3613785"/>
                  <a:ext cx="444702" cy="9883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Graphic 21" descr="Computer">
                  <a:extLst>
                    <a:ext uri="{FF2B5EF4-FFF2-40B4-BE49-F238E27FC236}">
                      <a16:creationId xmlns:a16="http://schemas.microsoft.com/office/drawing/2014/main" id="{C3C0C0E3-8112-4793-A616-0132F70D2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67076" t="18463" b="18150"/>
                <a:stretch/>
              </p:blipFill>
              <p:spPr>
                <a:xfrm>
                  <a:off x="6553200" y="3539493"/>
                  <a:ext cx="603572" cy="116205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542DDB-2A28-4254-8464-B633F4B75889}"/>
                </a:ext>
              </a:extLst>
            </p:cNvPr>
            <p:cNvCxnSpPr/>
            <p:nvPr/>
          </p:nvCxnSpPr>
          <p:spPr>
            <a:xfrm>
              <a:off x="1867269" y="4122375"/>
              <a:ext cx="4549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00997C1F-32CD-4408-BF41-90169D5E304F}"/>
                </a:ext>
              </a:extLst>
            </p:cNvPr>
            <p:cNvSpPr/>
            <p:nvPr/>
          </p:nvSpPr>
          <p:spPr>
            <a:xfrm>
              <a:off x="3255537" y="3499568"/>
              <a:ext cx="1765495" cy="1040076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Internet</a:t>
              </a:r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AE5079-8FB6-FE4D-AB6D-1C39CF8C4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71" y="1816838"/>
            <a:ext cx="4115167" cy="120973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948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Option B - Metasploitable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Metasploitable is an Ubuntu distribution released by Rapid7</a:t>
            </a:r>
          </a:p>
          <a:p>
            <a:r>
              <a:rPr lang="en-US"/>
              <a:t>Its purpose is to be vulnerable and let us practice!</a:t>
            </a:r>
          </a:p>
          <a:p>
            <a:r>
              <a:rPr lang="en-US"/>
              <a:t>Direct Download:</a:t>
            </a:r>
          </a:p>
          <a:p>
            <a:pPr lvl="1"/>
            <a:r>
              <a:rPr lang="en-US">
                <a:hlinkClick r:id="rId2"/>
              </a:rPr>
              <a:t>http://downloads.metasploit.com/data/metasploitable/metasploitable-linux-2.0.0.zip</a:t>
            </a:r>
            <a:endParaRPr lang="en-US"/>
          </a:p>
          <a:p>
            <a:pPr lvl="1"/>
            <a:r>
              <a:rPr lang="en-US"/>
              <a:t>Or </a:t>
            </a:r>
            <a:r>
              <a:rPr lang="en-US" err="1"/>
              <a:t>sourceforge</a:t>
            </a:r>
            <a:r>
              <a:rPr lang="en-US"/>
              <a:t> mirrors:</a:t>
            </a:r>
          </a:p>
          <a:p>
            <a:pPr lvl="1"/>
            <a:r>
              <a:rPr lang="en-US">
                <a:hlinkClick r:id="rId3"/>
              </a:rPr>
              <a:t>https://sourceforge.net/projects/metasploitable/</a:t>
            </a:r>
            <a:endParaRPr lang="en-US"/>
          </a:p>
          <a:p>
            <a:endParaRPr lang="en-US"/>
          </a:p>
          <a:p>
            <a:r>
              <a:rPr lang="en-US"/>
              <a:t>Metasploitable has been around for years and is well documented</a:t>
            </a:r>
          </a:p>
          <a:p>
            <a:r>
              <a:rPr lang="en-US"/>
              <a:t>Troubleshooting should be easy. If any issues completing anything in this lab, research first, then ask questions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3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AE5A4-3EBA-48AB-8AD4-5C496975B7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047E93-591F-4855-9F3A-ABAA0E6E4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/>
              <a:t>We will use our Kali VM and the Metasploitable VM</a:t>
            </a:r>
          </a:p>
          <a:p>
            <a:endParaRPr lang="en-US"/>
          </a:p>
          <a:p>
            <a:r>
              <a:rPr lang="en-US"/>
              <a:t>The VMs must be networked</a:t>
            </a:r>
          </a:p>
          <a:p>
            <a:pPr lvl="1"/>
            <a:r>
              <a:rPr lang="en-US"/>
              <a:t>You can use host-only, bridged, internal, or NAT</a:t>
            </a:r>
          </a:p>
          <a:p>
            <a:pPr lvl="1"/>
            <a:r>
              <a:rPr lang="en-US"/>
              <a:t>You will not need internet access</a:t>
            </a:r>
          </a:p>
          <a:p>
            <a:pPr lvl="1"/>
            <a:r>
              <a:rPr lang="en-US" b="1"/>
              <a:t>Any IP addressing will work, as long as they can communicate</a:t>
            </a:r>
          </a:p>
          <a:p>
            <a:pPr lvl="2"/>
            <a:r>
              <a:rPr lang="en-US"/>
              <a:t>Test by pinging Metasploitable from Kali</a:t>
            </a:r>
          </a:p>
          <a:p>
            <a:pPr lvl="2"/>
            <a:r>
              <a:rPr lang="en-US"/>
              <a:t>Screenshots and solutions will show IP addresses below:</a:t>
            </a:r>
          </a:p>
          <a:p>
            <a:pPr lvl="2"/>
            <a:endParaRPr lang="en-US"/>
          </a:p>
          <a:p>
            <a:r>
              <a:rPr lang="en-US"/>
              <a:t>Networking</a:t>
            </a:r>
          </a:p>
          <a:p>
            <a:pPr lvl="1"/>
            <a:r>
              <a:rPr lang="en-US">
                <a:ea typeface="ＭＳ Ｐゴシック"/>
              </a:rPr>
              <a:t>Kali: 		10.10.0.10</a:t>
            </a:r>
            <a:endParaRPr lang="en-US">
              <a:cs typeface="Arial"/>
            </a:endParaRPr>
          </a:p>
          <a:p>
            <a:pPr lvl="1"/>
            <a:r>
              <a:rPr lang="en-US"/>
              <a:t>Metasploitable:	10.10.0.20</a:t>
            </a:r>
          </a:p>
          <a:p>
            <a:pPr lvl="1"/>
            <a:r>
              <a:rPr lang="en-US"/>
              <a:t>Netmask:		255.255.255.0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F6DE70-78DA-41E4-82F3-4ADE182477B6}"/>
              </a:ext>
            </a:extLst>
          </p:cNvPr>
          <p:cNvGrpSpPr/>
          <p:nvPr/>
        </p:nvGrpSpPr>
        <p:grpSpPr>
          <a:xfrm>
            <a:off x="4617613" y="3111884"/>
            <a:ext cx="4242608" cy="1733484"/>
            <a:chOff x="1566098" y="2921355"/>
            <a:chExt cx="4242608" cy="173348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3D7F53-303B-4F28-9669-E5D1BB09F00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498935" y="4018799"/>
              <a:ext cx="2332779" cy="19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BFFA7159-056D-45AB-B333-F93D68596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076" t="18463" b="18150"/>
            <a:stretch/>
          </p:blipFill>
          <p:spPr>
            <a:xfrm>
              <a:off x="4831714" y="3439712"/>
              <a:ext cx="603572" cy="11620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B3CAEC-CAF8-4FCB-8710-14CFDC2FE0AF}"/>
                </a:ext>
              </a:extLst>
            </p:cNvPr>
            <p:cNvSpPr txBox="1"/>
            <p:nvPr/>
          </p:nvSpPr>
          <p:spPr>
            <a:xfrm>
              <a:off x="4303166" y="2921355"/>
              <a:ext cx="1505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Metasploitable</a:t>
              </a:r>
            </a:p>
            <a:p>
              <a:pPr algn="ctr"/>
              <a:r>
                <a:rPr lang="en-US" sz="1600"/>
                <a:t>10.10.0.20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1C9B9B-DEC2-47D3-A314-31E5129B2D26}"/>
                </a:ext>
              </a:extLst>
            </p:cNvPr>
            <p:cNvGrpSpPr/>
            <p:nvPr/>
          </p:nvGrpSpPr>
          <p:grpSpPr>
            <a:xfrm>
              <a:off x="1572631" y="3553034"/>
              <a:ext cx="1101805" cy="1101805"/>
              <a:chOff x="1830213" y="3465482"/>
              <a:chExt cx="1524000" cy="1524000"/>
            </a:xfrm>
          </p:grpSpPr>
          <p:pic>
            <p:nvPicPr>
              <p:cNvPr id="10" name="Graphic 9" descr="Laptop">
                <a:extLst>
                  <a:ext uri="{FF2B5EF4-FFF2-40B4-BE49-F238E27FC236}">
                    <a16:creationId xmlns:a16="http://schemas.microsoft.com/office/drawing/2014/main" id="{96633B61-C01A-4792-BD8C-03CBE6A8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30213" y="3465482"/>
                <a:ext cx="1524000" cy="1524000"/>
              </a:xfrm>
              <a:prstGeom prst="rect">
                <a:avLst/>
              </a:prstGeom>
            </p:spPr>
          </p:pic>
          <p:pic>
            <p:nvPicPr>
              <p:cNvPr id="11" name="Picture 10" descr="&lt;strong&gt;Skull&lt;/strong&gt; and Crossbones">
                <a:extLst>
                  <a:ext uri="{FF2B5EF4-FFF2-40B4-BE49-F238E27FC236}">
                    <a16:creationId xmlns:a16="http://schemas.microsoft.com/office/drawing/2014/main" id="{3B02AAD7-39F4-4B1D-9262-DF198EEC6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385920" y="3954537"/>
                <a:ext cx="482344" cy="412604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31EAB1-1D3B-4EA7-A404-9D86112EBE37}"/>
                </a:ext>
              </a:extLst>
            </p:cNvPr>
            <p:cNvSpPr txBox="1"/>
            <p:nvPr/>
          </p:nvSpPr>
          <p:spPr>
            <a:xfrm>
              <a:off x="1566098" y="3212996"/>
              <a:ext cx="1154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Kali</a:t>
              </a:r>
            </a:p>
            <a:p>
              <a:pPr algn="ctr"/>
              <a:r>
                <a:rPr lang="en-US" sz="1600"/>
                <a:t>10.10.0.10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84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8F86-6129-4199-9580-B0ACE6579A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/>
              <a:t>WARNING</a:t>
            </a:r>
          </a:p>
          <a:p>
            <a:endParaRPr lang="en-US" sz="2000"/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5A21C-C606-4851-9587-748DE6640744}"/>
              </a:ext>
            </a:extLst>
          </p:cNvPr>
          <p:cNvSpPr/>
          <p:nvPr/>
        </p:nvSpPr>
        <p:spPr>
          <a:xfrm>
            <a:off x="540556" y="1268469"/>
            <a:ext cx="7973291" cy="3416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5400" b="1"/>
              <a:t>Make sure that metasploitable is not exposed to an untrusted network!</a:t>
            </a:r>
          </a:p>
        </p:txBody>
      </p:sp>
    </p:spTree>
    <p:extLst>
      <p:ext uri="{BB962C8B-B14F-4D97-AF65-F5344CB8AC3E}">
        <p14:creationId xmlns:p14="http://schemas.microsoft.com/office/powerpoint/2010/main" val="80432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Burp Suite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1311085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C567B-B0D2-4017-AE0A-E9479611C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Burp Suite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B230B-18E3-4A8E-B82E-AB8455129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Burp Suite, by PortSwigger</a:t>
            </a:r>
          </a:p>
          <a:p>
            <a:pPr lvl="1"/>
            <a:r>
              <a:rPr lang="en-US"/>
              <a:t>A proxy and spider tool</a:t>
            </a:r>
          </a:p>
          <a:p>
            <a:pPr lvl="1"/>
            <a:r>
              <a:rPr lang="en-US"/>
              <a:t>Great for web app testing</a:t>
            </a:r>
          </a:p>
          <a:p>
            <a:pPr lvl="1"/>
            <a:endParaRPr lang="en-US"/>
          </a:p>
          <a:p>
            <a:r>
              <a:rPr lang="en-US"/>
              <a:t>We will </a:t>
            </a:r>
          </a:p>
          <a:p>
            <a:pPr lvl="1"/>
            <a:r>
              <a:rPr lang="en-US"/>
              <a:t>Configure to use it as a proxy</a:t>
            </a:r>
          </a:p>
          <a:p>
            <a:pPr lvl="1"/>
            <a:r>
              <a:rPr lang="en-US"/>
              <a:t>Manually spider some pages with indeed.com</a:t>
            </a:r>
          </a:p>
          <a:p>
            <a:pPr lvl="1"/>
            <a:r>
              <a:rPr lang="en-US"/>
              <a:t>Inspect the HTTP requests</a:t>
            </a:r>
          </a:p>
        </p:txBody>
      </p:sp>
    </p:spTree>
    <p:extLst>
      <p:ext uri="{BB962C8B-B14F-4D97-AF65-F5344CB8AC3E}">
        <p14:creationId xmlns:p14="http://schemas.microsoft.com/office/powerpoint/2010/main" val="1429189650"/>
      </p:ext>
    </p:extLst>
  </p:cSld>
  <p:clrMapOvr>
    <a:masterClrMapping/>
  </p:clrMapOvr>
</p:sld>
</file>

<file path=ppt/theme/theme1.xml><?xml version="1.0" encoding="utf-8"?>
<a:theme xmlns:a="http://schemas.openxmlformats.org/drawingml/2006/main" name="nyu_labs_h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u_labs_hack" id="{7E7FE2BD-3C48-450A-992F-CF1B704B874C}" vid="{A46D607A-B76A-47A9-9DAB-3505B49EE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1445</Words>
  <Application>Microsoft Office PowerPoint</Application>
  <PresentationFormat>On-screen Show (16:9)</PresentationFormat>
  <Paragraphs>220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Noto Sans Symbols</vt:lpstr>
      <vt:lpstr>Wingdings</vt:lpstr>
      <vt:lpstr>nyu_labs_hack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Peter Klabe</cp:lastModifiedBy>
  <cp:revision>2</cp:revision>
  <dcterms:created xsi:type="dcterms:W3CDTF">2013-09-03T13:03:01Z</dcterms:created>
  <dcterms:modified xsi:type="dcterms:W3CDTF">2021-03-22T02:48:24Z</dcterms:modified>
</cp:coreProperties>
</file>